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06"/>
    <p:restoredTop sz="96405"/>
  </p:normalViewPr>
  <p:slideViewPr>
    <p:cSldViewPr snapToGrid="0" snapToObjects="1">
      <p:cViewPr varScale="1">
        <p:scale>
          <a:sx n="76" d="100"/>
          <a:sy n="76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B487-D820-A446-9606-73194E930D82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D8C8-08FC-4644-ADA9-8FF8588F1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461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B487-D820-A446-9606-73194E930D82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D8C8-08FC-4644-ADA9-8FF8588F1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530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B487-D820-A446-9606-73194E930D82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D8C8-08FC-4644-ADA9-8FF8588F1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357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B487-D820-A446-9606-73194E930D82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D8C8-08FC-4644-ADA9-8FF8588F1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83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B487-D820-A446-9606-73194E930D82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D8C8-08FC-4644-ADA9-8FF8588F1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303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B487-D820-A446-9606-73194E930D82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D8C8-08FC-4644-ADA9-8FF8588F1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1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B487-D820-A446-9606-73194E930D82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D8C8-08FC-4644-ADA9-8FF8588F1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949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B487-D820-A446-9606-73194E930D82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D8C8-08FC-4644-ADA9-8FF8588F1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19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B487-D820-A446-9606-73194E930D82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D8C8-08FC-4644-ADA9-8FF8588F1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653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B487-D820-A446-9606-73194E930D82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D8C8-08FC-4644-ADA9-8FF8588F1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83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B487-D820-A446-9606-73194E930D82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9D8C8-08FC-4644-ADA9-8FF8588F1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98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8B487-D820-A446-9606-73194E930D82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9D8C8-08FC-4644-ADA9-8FF8588F1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88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harano_life@hcn.zaq.ne.jp" TargetMode="External"/><Relationship Id="rId2" Type="http://schemas.openxmlformats.org/officeDocument/2006/relationships/hyperlink" Target="mailto:cookie-test@saraya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19">
            <a:extLst>
              <a:ext uri="{FF2B5EF4-FFF2-40B4-BE49-F238E27FC236}">
                <a16:creationId xmlns:a16="http://schemas.microsoft.com/office/drawing/2014/main" id="{E87631CB-1D58-B04B-AEBD-D21847755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640" y="214718"/>
            <a:ext cx="9177363" cy="143120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CC"/>
            </a:solidFill>
            <a:round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2800" b="1" kern="100" dirty="0">
                <a:solidFill>
                  <a:srgbClr val="000080"/>
                </a:solidFill>
                <a:effectLst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Times New Roman" panose="02020603050405020304" pitchFamily="18" charset="0"/>
              </a:rPr>
              <a:t>令和</a:t>
            </a:r>
            <a:r>
              <a:rPr lang="ja-JP" altLang="en-US" sz="2800" b="1" kern="100" dirty="0">
                <a:solidFill>
                  <a:srgbClr val="00008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Times New Roman" panose="02020603050405020304" pitchFamily="18" charset="0"/>
              </a:rPr>
              <a:t>３</a:t>
            </a:r>
            <a:r>
              <a:rPr lang="ja-JP" sz="2800" b="1" kern="100" dirty="0">
                <a:solidFill>
                  <a:srgbClr val="000080"/>
                </a:solidFill>
                <a:effectLst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Times New Roman" panose="02020603050405020304" pitchFamily="18" charset="0"/>
              </a:rPr>
              <a:t>年度　クッキーテスト臨床研究</a:t>
            </a:r>
            <a:endParaRPr lang="ja-JP" sz="2800" b="1" kern="100" dirty="0">
              <a:effectLst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sz="2800" b="1" kern="100" dirty="0">
                <a:solidFill>
                  <a:srgbClr val="000080"/>
                </a:solidFill>
                <a:effectLst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Times New Roman" panose="02020603050405020304" pitchFamily="18" charset="0"/>
              </a:rPr>
              <a:t>共同研究者募集</a:t>
            </a:r>
            <a:endParaRPr lang="ja-JP" sz="2800" b="1" kern="100" dirty="0">
              <a:effectLst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84EADC12-C393-6943-B489-7EFBD2DFF4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131263"/>
              </p:ext>
            </p:extLst>
          </p:nvPr>
        </p:nvGraphicFramePr>
        <p:xfrm>
          <a:off x="96743" y="2064930"/>
          <a:ext cx="5697231" cy="437313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192696">
                  <a:extLst>
                    <a:ext uri="{9D8B030D-6E8A-4147-A177-3AD203B41FA5}">
                      <a16:colId xmlns:a16="http://schemas.microsoft.com/office/drawing/2014/main" val="3181344878"/>
                    </a:ext>
                  </a:extLst>
                </a:gridCol>
                <a:gridCol w="4504535">
                  <a:extLst>
                    <a:ext uri="{9D8B030D-6E8A-4147-A177-3AD203B41FA5}">
                      <a16:colId xmlns:a16="http://schemas.microsoft.com/office/drawing/2014/main" val="3067664377"/>
                    </a:ext>
                  </a:extLst>
                </a:gridCol>
              </a:tblGrid>
              <a:tr h="15756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b="0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◆</a:t>
                      </a:r>
                      <a:r>
                        <a:rPr lang="ja-JP" sz="12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課題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 </a:t>
                      </a:r>
                      <a:endParaRPr lang="ja-JP" sz="1200" b="1" kern="100" dirty="0">
                        <a:effectLst/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 </a:t>
                      </a:r>
                      <a:endParaRPr lang="ja-JP" sz="1200" b="0" kern="100" dirty="0">
                        <a:effectLst/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i="1" kern="100" baseline="0" dirty="0">
                          <a:solidFill>
                            <a:srgbClr val="0000FF"/>
                          </a:solidFill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Cookie </a:t>
                      </a:r>
                      <a:r>
                        <a:rPr lang="ja-JP" altLang="en-US" sz="1600" b="1" i="1" kern="100" baseline="0" dirty="0">
                          <a:solidFill>
                            <a:srgbClr val="0000FF"/>
                          </a:solidFill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標準食</a:t>
                      </a:r>
                      <a:r>
                        <a:rPr lang="ja-JP" sz="1600" b="1" i="1" kern="100" baseline="0" dirty="0">
                          <a:solidFill>
                            <a:srgbClr val="0000FF"/>
                          </a:solidFill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負荷精密耐糖能検査による</a:t>
                      </a:r>
                      <a:r>
                        <a:rPr lang="ja-JP" altLang="en-US" sz="1600" b="1" i="1" kern="100" baseline="0" dirty="0">
                          <a:solidFill>
                            <a:srgbClr val="0000FF"/>
                          </a:solidFill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メタボ・生活習慣病・コロナ重症化共通因子</a:t>
                      </a:r>
                      <a:r>
                        <a:rPr lang="ja-JP" sz="1600" b="1" i="1" kern="100" baseline="0" dirty="0">
                          <a:solidFill>
                            <a:srgbClr val="0000FF"/>
                          </a:solidFill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早期検出と対策に於ける臨床共同研究</a:t>
                      </a:r>
                      <a:r>
                        <a:rPr lang="en-US" sz="1600" b="1" i="1" kern="100" baseline="0" dirty="0">
                          <a:solidFill>
                            <a:srgbClr val="0000FF"/>
                          </a:solidFill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—</a:t>
                      </a:r>
                      <a:r>
                        <a:rPr lang="ja-JP" altLang="en-US" sz="1600" b="1" i="1" kern="100" baseline="0" dirty="0">
                          <a:solidFill>
                            <a:srgbClr val="0000FF"/>
                          </a:solidFill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インスリン善玉</a:t>
                      </a:r>
                      <a:r>
                        <a:rPr lang="ja-JP" sz="1600" b="1" i="1" kern="100" baseline="0" dirty="0">
                          <a:solidFill>
                            <a:srgbClr val="0000FF"/>
                          </a:solidFill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・</a:t>
                      </a:r>
                      <a:r>
                        <a:rPr lang="ja-JP" altLang="en-US" sz="1600" b="1" i="1" kern="100" baseline="0" dirty="0">
                          <a:solidFill>
                            <a:srgbClr val="0000FF"/>
                          </a:solidFill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悪玉作用不全症</a:t>
                      </a:r>
                      <a:r>
                        <a:rPr lang="ja-JP" sz="1600" b="1" i="1" kern="100" baseline="0" dirty="0">
                          <a:solidFill>
                            <a:srgbClr val="0000FF"/>
                          </a:solidFill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・食後高脂血症</a:t>
                      </a:r>
                      <a:r>
                        <a:rPr lang="ja-JP" altLang="en-US" sz="1600" b="1" i="1" kern="100" baseline="0" dirty="0">
                          <a:solidFill>
                            <a:srgbClr val="0000FF"/>
                          </a:solidFill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評価</a:t>
                      </a:r>
                      <a:endParaRPr lang="ja-JP" sz="1600" b="1" i="1" kern="100" baseline="0" dirty="0">
                        <a:solidFill>
                          <a:srgbClr val="0000FF"/>
                        </a:solidFill>
                        <a:effectLst/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1" i="1" kern="100" baseline="0" dirty="0">
                          <a:solidFill>
                            <a:srgbClr val="0000FF"/>
                          </a:solidFill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と対策――</a:t>
                      </a:r>
                      <a:endParaRPr lang="en-US" altLang="ja-JP" sz="1600" b="1" i="1" kern="100" baseline="0" dirty="0">
                        <a:solidFill>
                          <a:srgbClr val="0000FF"/>
                        </a:solidFill>
                        <a:effectLst/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0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　</a:t>
                      </a:r>
                    </a:p>
                  </a:txBody>
                  <a:tcPr marL="64482" marR="6448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05494936"/>
                  </a:ext>
                </a:extLst>
              </a:tr>
              <a:tr h="7878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b="0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◆</a:t>
                      </a:r>
                      <a:r>
                        <a:rPr lang="ja-JP" sz="12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主任研究員</a:t>
                      </a:r>
                      <a:endParaRPr lang="ja-JP" sz="1200" b="1" kern="100" dirty="0">
                        <a:effectLst/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 </a:t>
                      </a:r>
                      <a:endParaRPr lang="ja-JP" sz="1200" b="0" kern="100" dirty="0">
                        <a:effectLst/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医療法人社団慈恵会新須磨病院</a:t>
                      </a:r>
                      <a:endParaRPr lang="en-US" altLang="zh-TW" sz="1600" b="1" kern="100" dirty="0">
                        <a:effectLst/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常任学術顧問</a:t>
                      </a:r>
                      <a:r>
                        <a:rPr lang="ja-JP" altLang="en-US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　芳野　原</a:t>
                      </a:r>
                      <a:r>
                        <a:rPr lang="ja-JP" altLang="ja-JP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　</a:t>
                      </a:r>
                      <a:r>
                        <a:rPr lang="ja-JP" altLang="en-US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先生</a:t>
                      </a:r>
                      <a:endParaRPr lang="en-US" altLang="ja-JP" sz="1600" b="1" kern="100" dirty="0">
                        <a:effectLst/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b="0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  <a:cs typeface="Times New Roman" panose="02020603050405020304" pitchFamily="18" charset="0"/>
                        </a:rPr>
                        <a:t>ハラノ</a:t>
                      </a:r>
                      <a:endParaRPr lang="ja-JP" sz="1000" b="0" kern="100" dirty="0">
                        <a:effectLst/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1750491"/>
                  </a:ext>
                </a:extLst>
              </a:tr>
              <a:tr h="11521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b="0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◆</a:t>
                      </a:r>
                      <a:r>
                        <a:rPr lang="ja-JP" sz="12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助成対象</a:t>
                      </a:r>
                      <a:endParaRPr lang="ja-JP" sz="1200" b="1" kern="100" dirty="0">
                        <a:effectLst/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 </a:t>
                      </a:r>
                      <a:endParaRPr lang="ja-JP" sz="1200" b="0" kern="100" dirty="0">
                        <a:effectLst/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３</a:t>
                      </a:r>
                      <a:r>
                        <a:rPr lang="en-US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0</a:t>
                      </a:r>
                      <a:r>
                        <a:rPr lang="ja-JP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万円　　</a:t>
                      </a:r>
                      <a:r>
                        <a:rPr lang="en-US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1</a:t>
                      </a:r>
                      <a:r>
                        <a:rPr lang="ja-JP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課題</a:t>
                      </a:r>
                      <a:r>
                        <a:rPr lang="en-US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２</a:t>
                      </a:r>
                      <a:r>
                        <a:rPr lang="en-US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0</a:t>
                      </a:r>
                      <a:r>
                        <a:rPr lang="ja-JP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万円　　</a:t>
                      </a:r>
                      <a:r>
                        <a:rPr lang="ja-JP" altLang="en-US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２</a:t>
                      </a:r>
                      <a:r>
                        <a:rPr lang="ja-JP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課題</a:t>
                      </a:r>
                    </a:p>
                  </a:txBody>
                  <a:tcPr marL="64482" marR="6448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6829011"/>
                  </a:ext>
                </a:extLst>
              </a:tr>
              <a:tr h="4138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b="0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◆受付期間</a:t>
                      </a:r>
                      <a:endParaRPr lang="ja-JP" sz="1200" b="0" kern="100" dirty="0">
                        <a:effectLst/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 </a:t>
                      </a:r>
                      <a:endParaRPr lang="ja-JP" sz="1200" b="0" kern="100" dirty="0">
                        <a:effectLst/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令和</a:t>
                      </a:r>
                      <a:r>
                        <a:rPr lang="ja-JP" altLang="en-US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３</a:t>
                      </a:r>
                      <a:r>
                        <a:rPr lang="ja-JP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年　</a:t>
                      </a:r>
                      <a:r>
                        <a:rPr lang="en-US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 </a:t>
                      </a:r>
                      <a:r>
                        <a:rPr lang="ja-JP" altLang="en-US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６</a:t>
                      </a:r>
                      <a:r>
                        <a:rPr lang="ja-JP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月</a:t>
                      </a:r>
                      <a:r>
                        <a:rPr lang="en-US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 </a:t>
                      </a:r>
                      <a:r>
                        <a:rPr lang="ja-JP" altLang="en-US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１</a:t>
                      </a:r>
                      <a:r>
                        <a:rPr lang="ja-JP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日～ </a:t>
                      </a:r>
                      <a:r>
                        <a:rPr lang="en-US" altLang="ja-JP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9</a:t>
                      </a:r>
                      <a:r>
                        <a:rPr lang="ja-JP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月 </a:t>
                      </a:r>
                      <a:r>
                        <a:rPr lang="en-US" altLang="ja-JP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30</a:t>
                      </a:r>
                      <a:r>
                        <a:rPr lang="ja-JP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日</a:t>
                      </a:r>
                      <a:endParaRPr lang="ja-JP" sz="1600" b="1" kern="100" dirty="0">
                        <a:effectLst/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83009031"/>
                  </a:ext>
                </a:extLst>
              </a:tr>
              <a:tr h="4436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b="0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◆助</a:t>
                      </a:r>
                      <a:r>
                        <a:rPr lang="ja-JP" sz="12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成開始</a:t>
                      </a:r>
                      <a:endParaRPr lang="ja-JP" sz="1200" b="1" kern="100" dirty="0">
                        <a:effectLst/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 </a:t>
                      </a:r>
                      <a:endParaRPr lang="ja-JP" sz="1200" b="0" kern="100" dirty="0">
                        <a:effectLst/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令和</a:t>
                      </a:r>
                      <a:r>
                        <a:rPr lang="ja-JP" altLang="en-US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３年</a:t>
                      </a:r>
                      <a:r>
                        <a:rPr lang="en-US" altLang="ja-JP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  11</a:t>
                      </a:r>
                      <a:r>
                        <a:rPr lang="ja-JP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月 </a:t>
                      </a:r>
                      <a:r>
                        <a:rPr lang="en-US" altLang="ja-JP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  </a:t>
                      </a:r>
                      <a:r>
                        <a:rPr lang="en-US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1</a:t>
                      </a:r>
                      <a:r>
                        <a:rPr lang="ja-JP" sz="16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日</a:t>
                      </a:r>
                      <a:endParaRPr lang="ja-JP" sz="1600" b="1" kern="100" dirty="0">
                        <a:effectLst/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482" marR="6448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4868555"/>
                  </a:ext>
                </a:extLst>
              </a:tr>
            </a:tbl>
          </a:graphicData>
        </a:graphic>
      </p:graphicFrame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8CFCE277-CA1D-4142-82E3-E012FF5D1B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943500"/>
              </p:ext>
            </p:extLst>
          </p:nvPr>
        </p:nvGraphicFramePr>
        <p:xfrm>
          <a:off x="6145306" y="1907596"/>
          <a:ext cx="3760695" cy="85480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760695">
                  <a:extLst>
                    <a:ext uri="{9D8B030D-6E8A-4147-A177-3AD203B41FA5}">
                      <a16:colId xmlns:a16="http://schemas.microsoft.com/office/drawing/2014/main" val="603390791"/>
                    </a:ext>
                  </a:extLst>
                </a:gridCol>
              </a:tblGrid>
              <a:tr h="4335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◆</a:t>
                      </a:r>
                      <a:r>
                        <a:rPr lang="ja-JP" sz="1200" b="1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研究成果の報告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令和　５</a:t>
                      </a:r>
                      <a:r>
                        <a:rPr lang="ja-JP" sz="1200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年</a:t>
                      </a:r>
                      <a:r>
                        <a:rPr lang="en-US" sz="1200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 3</a:t>
                      </a:r>
                      <a:r>
                        <a:rPr lang="ja-JP" sz="1200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月 末日までに報告書を提出頂き、</a:t>
                      </a:r>
                      <a:endParaRPr lang="ja-JP" sz="1200" b="0" kern="100" dirty="0">
                        <a:effectLst/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0858498"/>
                  </a:ext>
                </a:extLst>
              </a:tr>
              <a:tr h="4212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令和５</a:t>
                      </a:r>
                      <a:r>
                        <a:rPr lang="ja-JP" sz="1200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年開催予定の「クッキーテスト研究会</a:t>
                      </a:r>
                      <a:r>
                        <a:rPr lang="ja-JP" altLang="en-US" sz="1200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」</a:t>
                      </a:r>
                      <a:r>
                        <a:rPr lang="ja-JP" sz="1200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で</a:t>
                      </a:r>
                      <a:endParaRPr lang="en-US" altLang="ja-JP" sz="1200" kern="100" dirty="0">
                        <a:effectLst/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発表していただきます</a:t>
                      </a:r>
                      <a:endParaRPr lang="ja-JP" sz="1200" b="0" kern="100" dirty="0">
                        <a:effectLst/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6054543"/>
                  </a:ext>
                </a:extLst>
              </a:tr>
            </a:tbl>
          </a:graphicData>
        </a:graphic>
      </p:graphicFrame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316A7B6-481F-E140-96A8-29108BEBA0D8}"/>
              </a:ext>
            </a:extLst>
          </p:cNvPr>
          <p:cNvSpPr/>
          <p:nvPr/>
        </p:nvSpPr>
        <p:spPr>
          <a:xfrm>
            <a:off x="5283200" y="5067300"/>
            <a:ext cx="4376308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9900" indent="-1606550" algn="just">
              <a:spcAft>
                <a:spcPts val="0"/>
              </a:spcAft>
            </a:pPr>
            <a:r>
              <a:rPr lang="ja-JP" altLang="ja-JP" sz="1100" kern="1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Times New Roman" panose="02020603050405020304" pitchFamily="18" charset="0"/>
              </a:rPr>
              <a:t>◆</a:t>
            </a:r>
            <a:r>
              <a:rPr lang="ja-JP" altLang="ja-JP" sz="1100" kern="100" dirty="0">
                <a:highlight>
                  <a:srgbClr val="FFFF00"/>
                </a:highlight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Times New Roman" panose="02020603050405020304" pitchFamily="18" charset="0"/>
              </a:rPr>
              <a:t>課題詳細、応募フォームのご請求</a:t>
            </a:r>
            <a:r>
              <a:rPr lang="ja-JP" altLang="ja-JP" sz="1100" kern="1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Times New Roman" panose="02020603050405020304" pitchFamily="18" charset="0"/>
              </a:rPr>
              <a:t>１．</a:t>
            </a:r>
            <a:r>
              <a:rPr lang="en-US" altLang="ja-JP" sz="1100" kern="1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Times New Roman" panose="02020603050405020304" pitchFamily="18" charset="0"/>
              </a:rPr>
              <a:t>Web</a:t>
            </a:r>
            <a:r>
              <a:rPr lang="ja-JP" altLang="ja-JP" sz="1100" kern="1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Times New Roman" panose="02020603050405020304" pitchFamily="18" charset="0"/>
              </a:rPr>
              <a:t>ｻｲﾄ 『クッキ　ーテスト</a:t>
            </a:r>
            <a:r>
              <a:rPr lang="en-US" altLang="ja-JP" sz="1100" kern="1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Times New Roman" panose="02020603050405020304" pitchFamily="18" charset="0"/>
              </a:rPr>
              <a:t>.com</a:t>
            </a:r>
            <a:r>
              <a:rPr lang="ja-JP" altLang="ja-JP" sz="1100" kern="1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Times New Roman" panose="02020603050405020304" pitchFamily="18" charset="0"/>
              </a:rPr>
              <a:t>』　</a:t>
            </a:r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Times New Roman" panose="02020603050405020304" pitchFamily="18" charset="0"/>
              </a:rPr>
              <a:t>２．</a:t>
            </a:r>
            <a:r>
              <a:rPr lang="en-US" altLang="ja-JP" sz="1100" kern="1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Times New Roman" panose="02020603050405020304" pitchFamily="18" charset="0"/>
              </a:rPr>
              <a:t>E-mail:  </a:t>
            </a:r>
            <a:r>
              <a:rPr lang="en-US" altLang="ja-JP" sz="1100" kern="1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Times New Roman" panose="02020603050405020304" pitchFamily="18" charset="0"/>
                <a:hlinkClick r:id="rId2"/>
              </a:rPr>
              <a:t>cookie-test@saraya.com</a:t>
            </a:r>
            <a:endParaRPr lang="en-US" altLang="ja-JP" sz="1100" kern="100" dirty="0"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ja-JP" sz="500" kern="100" dirty="0"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Times New Roman" panose="02020603050405020304" pitchFamily="18" charset="0"/>
              </a:rPr>
              <a:t>◆選考： 主任研究員、</a:t>
            </a:r>
            <a:r>
              <a:rPr lang="en-US" altLang="ja-JP" sz="1100" kern="1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Times New Roman" panose="02020603050405020304" pitchFamily="18" charset="0"/>
              </a:rPr>
              <a:t>cookie test</a:t>
            </a:r>
            <a:r>
              <a:rPr lang="ja-JP" altLang="ja-JP" sz="1100" kern="1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Times New Roman" panose="02020603050405020304" pitchFamily="18" charset="0"/>
              </a:rPr>
              <a:t>　研究会</a:t>
            </a:r>
            <a:r>
              <a:rPr lang="ja-JP" altLang="en-US" sz="1100" kern="1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Times New Roman" panose="02020603050405020304" pitchFamily="18" charset="0"/>
              </a:rPr>
              <a:t>　世話人</a:t>
            </a:r>
            <a:endParaRPr lang="en-US" altLang="ja-JP" sz="1100" kern="100" dirty="0"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1100" kern="1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Times New Roman" panose="02020603050405020304" pitchFamily="18" charset="0"/>
              </a:rPr>
              <a:t>◆協賛支援： 財団法人健康加齢医学研究振興財団</a:t>
            </a:r>
            <a:r>
              <a:rPr lang="ja-JP" altLang="ja-JP" sz="1200" b="1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endParaRPr lang="en-US" altLang="ja-JP" sz="1200" b="1" kern="100" dirty="0">
              <a:effectLst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1100" b="1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３．標準</a:t>
            </a:r>
            <a:r>
              <a:rPr lang="en-US" altLang="ja-JP" sz="1100" b="1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cookie</a:t>
            </a:r>
            <a:r>
              <a:rPr lang="ja-JP" altLang="ja-JP" sz="1100" b="1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食負荷試験（９００点：負荷食は自己負担）問い合わせは、研究会代表世話人事務局：</a:t>
            </a:r>
            <a:r>
              <a:rPr lang="en-US" altLang="ja-JP" sz="1100" b="1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072-700-1135,tel,fax</a:t>
            </a:r>
          </a:p>
          <a:p>
            <a:pPr algn="just">
              <a:spcAft>
                <a:spcPts val="0"/>
              </a:spcAft>
            </a:pPr>
            <a:r>
              <a:rPr lang="en-US" altLang="ja-JP" sz="1100" kern="1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Times New Roman" panose="02020603050405020304" pitchFamily="18" charset="0"/>
                <a:hlinkClick r:id="rId3"/>
              </a:rPr>
              <a:t>y</a:t>
            </a:r>
            <a:r>
              <a:rPr lang="en-US" altLang="ja-JP" sz="1100" kern="100" dirty="0">
                <a:effectLst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Times New Roman" panose="02020603050405020304" pitchFamily="18" charset="0"/>
                <a:hlinkClick r:id="rId3"/>
              </a:rPr>
              <a:t>harano_life@hcn.zaq.ne.jp</a:t>
            </a:r>
            <a:r>
              <a:rPr lang="ja-JP" altLang="en-US" sz="1100" kern="100" dirty="0">
                <a:effectLst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Times New Roman" panose="02020603050405020304" pitchFamily="18" charset="0"/>
              </a:rPr>
              <a:t>、</a:t>
            </a:r>
            <a:r>
              <a:rPr lang="en-US" altLang="ja-JP" sz="1100" kern="100" dirty="0">
                <a:effectLst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Times New Roman" panose="02020603050405020304" pitchFamily="18" charset="0"/>
              </a:rPr>
              <a:t>https://harano-cl.jp/cookie18</a:t>
            </a:r>
            <a:endParaRPr lang="ja-JP" altLang="ja-JP" sz="1100" kern="100" dirty="0">
              <a:effectLst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B9A34006-84CD-4AE3-ABAB-D216BB4FAB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7011" y="2654300"/>
            <a:ext cx="4222246" cy="2286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00B1D7E-BF6A-4473-AE5D-40228D13AACC}"/>
              </a:ext>
            </a:extLst>
          </p:cNvPr>
          <p:cNvSpPr txBox="1"/>
          <p:nvPr/>
        </p:nvSpPr>
        <p:spPr>
          <a:xfrm flipH="1">
            <a:off x="7543800" y="4787900"/>
            <a:ext cx="1926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（新須磨病院）</a:t>
            </a:r>
          </a:p>
        </p:txBody>
      </p:sp>
    </p:spTree>
    <p:extLst>
      <p:ext uri="{BB962C8B-B14F-4D97-AF65-F5344CB8AC3E}">
        <p14:creationId xmlns:p14="http://schemas.microsoft.com/office/powerpoint/2010/main" val="3484775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239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Hiragino Maru Gothic Pro W4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金崎 啓造</dc:creator>
  <cp:lastModifiedBy>原納 優</cp:lastModifiedBy>
  <cp:revision>19</cp:revision>
  <cp:lastPrinted>2020-03-09T04:45:06Z</cp:lastPrinted>
  <dcterms:created xsi:type="dcterms:W3CDTF">2020-03-09T04:32:59Z</dcterms:created>
  <dcterms:modified xsi:type="dcterms:W3CDTF">2021-05-10T12:12:10Z</dcterms:modified>
</cp:coreProperties>
</file>