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48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E716C3-FBE8-4ACE-849B-48570C3BA5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6F7CFCA-8D6E-4DB7-A610-5F9FB8C3B0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32DEBD-7F84-4B8E-BF44-EB62D421F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80E0-792D-4BD1-B7EB-6D12CE8A7593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731E2B-8058-4D90-A54B-E6F53E539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87B5D4-ADF5-433D-A898-A47DF5DE8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9631-F82B-47CF-927E-559A47F57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073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EE4C41-8BED-4CB9-8734-3CC336D2D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3D0080-E8A2-48E3-BFEB-F84D373846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9A959F-A12E-44D1-ABA0-0EA87C0E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80E0-792D-4BD1-B7EB-6D12CE8A7593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FC81DE-ABF3-47E7-9956-D1E41773E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FAD335-9A17-4D95-B6A3-C197C4A66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9631-F82B-47CF-927E-559A47F57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20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241C626-3F9D-4076-BBCE-9CC04EF7CE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D4BE9DC-5E16-4D2A-AC70-001CE551F2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A33DD1-EAEA-44C2-BB33-E073EFB53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80E0-792D-4BD1-B7EB-6D12CE8A7593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107FE0-A097-4A36-9EB7-7581117C4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C9EB63-B8E5-4E82-BB6A-AE91FCC7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9631-F82B-47CF-927E-559A47F57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668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AF9EAA-DB87-4434-96BA-C2070A839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FC6D7FC-28B9-4356-96A9-4A03D37D1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C7309F-8A51-4B1C-9ACF-266ABA703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80E0-792D-4BD1-B7EB-6D12CE8A7593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5E5A40-7885-4782-9071-2518CED77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C31B76-130E-4DA6-8B04-B250C9078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9631-F82B-47CF-927E-559A47F57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550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257AFC-619E-4011-B236-7DD561A18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2E23EC-306B-4275-8B5B-33D523E01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9018F6-732F-4329-977E-06206169F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80E0-792D-4BD1-B7EB-6D12CE8A7593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128A02-13DF-4BF6-AF4F-FC21027FE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A3B68C-D30F-4458-944B-5EDA546D4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9631-F82B-47CF-927E-559A47F57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908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A9C784-1337-4BD0-A9FE-1FEF949BA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FEE49F-9E87-47A5-9535-4F03EFC777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C4134A6-6F03-4DE5-9784-4E32B7955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D527023-E1C1-47A2-B0C7-1950665B0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80E0-792D-4BD1-B7EB-6D12CE8A7593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7A209BF-B3DE-4893-819F-F8EC25C4B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82F3596-5427-4AD2-8D30-304480426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9631-F82B-47CF-927E-559A47F57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042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31460E-747C-4166-B656-8F0524172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7B01B06-0A2C-420D-95DC-CBEF34EF9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FBD5283-9574-46CE-9AE0-53B4727F6F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3AB308A-683D-44E1-AF2C-CDE1F02BB3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CD28E91-F091-47D9-8E37-D2A9ECAC97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4928563-3D21-487E-929C-F7E8D9CB1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80E0-792D-4BD1-B7EB-6D12CE8A7593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30263C0-57F5-4BF0-8051-985E3E6B8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902AA1E-32B6-4C18-B164-2EEC21017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9631-F82B-47CF-927E-559A47F57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28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E6E048-BBCF-4F44-9DB2-CF6C69E14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6334F0B-4401-4FA3-B486-581EED178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80E0-792D-4BD1-B7EB-6D12CE8A7593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5407734-3191-4408-879E-76EC9833D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84D8506-17B8-4629-9595-26C842387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9631-F82B-47CF-927E-559A47F57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986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C5754D0-8756-4DC9-B153-8F0689D0B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80E0-792D-4BD1-B7EB-6D12CE8A7593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7A331A7-1B7B-4C50-AA1F-0EBA3A360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EB2A244-CCA0-4546-93D3-C91545882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9631-F82B-47CF-927E-559A47F57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315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9D6315-CD7D-4778-9EC2-74795F862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0A6916-01D1-4E4B-AFE7-07BF05AB2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93BEB2-753A-4CFF-8D26-064D9ECD39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AFB565D-0B29-4B90-8521-2EAD54068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80E0-792D-4BD1-B7EB-6D12CE8A7593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DF82F8C-F90B-4837-87FC-10B6439D7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2AB11A-9C4A-4FF1-BFA2-11E26671C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9631-F82B-47CF-927E-559A47F57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54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B54436-C557-4279-A822-588BBC058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1E86039-D18A-4F4E-8F58-4D385DD6A0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694BA32-E9EB-45BB-A62B-B6084DF029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9C3D568-118A-48BA-8AFF-FAB22580E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80E0-792D-4BD1-B7EB-6D12CE8A7593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DEABF1A-3154-494B-AAED-3B3ABAB4E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3A488F-E580-4AA8-9F5D-DDC74A686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9631-F82B-47CF-927E-559A47F57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973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95774A4-BC18-432F-BCC9-5E02F0A88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280281D-A299-4B75-B848-E72643F8E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7D610B-5F15-4235-8D9A-EDB39E7D31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E80E0-792D-4BD1-B7EB-6D12CE8A7593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860134-1EB2-4135-B99C-E6EB3E1B5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163305-F5CC-4486-B9A1-ED8D63B858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19631-F82B-47CF-927E-559A47F57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3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A1268938-4289-42A1-88D9-AD135F8F3A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583003"/>
              </p:ext>
            </p:extLst>
          </p:nvPr>
        </p:nvGraphicFramePr>
        <p:xfrm>
          <a:off x="168676" y="1478742"/>
          <a:ext cx="11870391" cy="2643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091">
                  <a:extLst>
                    <a:ext uri="{9D8B030D-6E8A-4147-A177-3AD203B41FA5}">
                      <a16:colId xmlns:a16="http://schemas.microsoft.com/office/drawing/2014/main" val="2447449359"/>
                    </a:ext>
                  </a:extLst>
                </a:gridCol>
                <a:gridCol w="754602">
                  <a:extLst>
                    <a:ext uri="{9D8B030D-6E8A-4147-A177-3AD203B41FA5}">
                      <a16:colId xmlns:a16="http://schemas.microsoft.com/office/drawing/2014/main" val="1023928741"/>
                    </a:ext>
                  </a:extLst>
                </a:gridCol>
                <a:gridCol w="683581">
                  <a:extLst>
                    <a:ext uri="{9D8B030D-6E8A-4147-A177-3AD203B41FA5}">
                      <a16:colId xmlns:a16="http://schemas.microsoft.com/office/drawing/2014/main" val="2004609816"/>
                    </a:ext>
                  </a:extLst>
                </a:gridCol>
                <a:gridCol w="692458">
                  <a:extLst>
                    <a:ext uri="{9D8B030D-6E8A-4147-A177-3AD203B41FA5}">
                      <a16:colId xmlns:a16="http://schemas.microsoft.com/office/drawing/2014/main" val="2826216100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2653268211"/>
                    </a:ext>
                  </a:extLst>
                </a:gridCol>
                <a:gridCol w="790113">
                  <a:extLst>
                    <a:ext uri="{9D8B030D-6E8A-4147-A177-3AD203B41FA5}">
                      <a16:colId xmlns:a16="http://schemas.microsoft.com/office/drawing/2014/main" val="1002950864"/>
                    </a:ext>
                  </a:extLst>
                </a:gridCol>
                <a:gridCol w="612559">
                  <a:extLst>
                    <a:ext uri="{9D8B030D-6E8A-4147-A177-3AD203B41FA5}">
                      <a16:colId xmlns:a16="http://schemas.microsoft.com/office/drawing/2014/main" val="3227943392"/>
                    </a:ext>
                  </a:extLst>
                </a:gridCol>
                <a:gridCol w="861134">
                  <a:extLst>
                    <a:ext uri="{9D8B030D-6E8A-4147-A177-3AD203B41FA5}">
                      <a16:colId xmlns:a16="http://schemas.microsoft.com/office/drawing/2014/main" val="3878913211"/>
                    </a:ext>
                  </a:extLst>
                </a:gridCol>
                <a:gridCol w="745724">
                  <a:extLst>
                    <a:ext uri="{9D8B030D-6E8A-4147-A177-3AD203B41FA5}">
                      <a16:colId xmlns:a16="http://schemas.microsoft.com/office/drawing/2014/main" val="546184961"/>
                    </a:ext>
                  </a:extLst>
                </a:gridCol>
                <a:gridCol w="790113">
                  <a:extLst>
                    <a:ext uri="{9D8B030D-6E8A-4147-A177-3AD203B41FA5}">
                      <a16:colId xmlns:a16="http://schemas.microsoft.com/office/drawing/2014/main" val="3493236113"/>
                    </a:ext>
                  </a:extLst>
                </a:gridCol>
                <a:gridCol w="674703">
                  <a:extLst>
                    <a:ext uri="{9D8B030D-6E8A-4147-A177-3AD203B41FA5}">
                      <a16:colId xmlns:a16="http://schemas.microsoft.com/office/drawing/2014/main" val="243669064"/>
                    </a:ext>
                  </a:extLst>
                </a:gridCol>
                <a:gridCol w="709467">
                  <a:extLst>
                    <a:ext uri="{9D8B030D-6E8A-4147-A177-3AD203B41FA5}">
                      <a16:colId xmlns:a16="http://schemas.microsoft.com/office/drawing/2014/main" val="2934500105"/>
                    </a:ext>
                  </a:extLst>
                </a:gridCol>
                <a:gridCol w="773104">
                  <a:extLst>
                    <a:ext uri="{9D8B030D-6E8A-4147-A177-3AD203B41FA5}">
                      <a16:colId xmlns:a16="http://schemas.microsoft.com/office/drawing/2014/main" val="243784126"/>
                    </a:ext>
                  </a:extLst>
                </a:gridCol>
                <a:gridCol w="898452">
                  <a:extLst>
                    <a:ext uri="{9D8B030D-6E8A-4147-A177-3AD203B41FA5}">
                      <a16:colId xmlns:a16="http://schemas.microsoft.com/office/drawing/2014/main" val="122616000"/>
                    </a:ext>
                  </a:extLst>
                </a:gridCol>
                <a:gridCol w="743916">
                  <a:extLst>
                    <a:ext uri="{9D8B030D-6E8A-4147-A177-3AD203B41FA5}">
                      <a16:colId xmlns:a16="http://schemas.microsoft.com/office/drawing/2014/main" val="2722474597"/>
                    </a:ext>
                  </a:extLst>
                </a:gridCol>
                <a:gridCol w="755549">
                  <a:extLst>
                    <a:ext uri="{9D8B030D-6E8A-4147-A177-3AD203B41FA5}">
                      <a16:colId xmlns:a16="http://schemas.microsoft.com/office/drawing/2014/main" val="477626904"/>
                    </a:ext>
                  </a:extLst>
                </a:gridCol>
              </a:tblGrid>
              <a:tr h="7269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FBS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（0）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BS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(1)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SSPG</a:t>
                      </a:r>
                    </a:p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（2</a:t>
                      </a:r>
                      <a:r>
                        <a:rPr lang="ja-JP" altLang="en-US" sz="1600" b="1" i="0" u="none" strike="noStrike" dirty="0" err="1">
                          <a:solidFill>
                            <a:srgbClr val="C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ｈ</a:t>
                      </a:r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G/C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92D05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Ins</a:t>
                      </a:r>
                    </a:p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92D05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（0）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92D05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Ins</a:t>
                      </a:r>
                    </a:p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92D05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(1)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92D05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Ins</a:t>
                      </a:r>
                    </a:p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92D05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（2</a:t>
                      </a:r>
                      <a:r>
                        <a:rPr lang="ja-JP" altLang="en-US" sz="1600" b="1" i="0" u="none" strike="noStrike" dirty="0" err="1">
                          <a:solidFill>
                            <a:srgbClr val="92D05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ｈ</a:t>
                      </a:r>
                      <a:r>
                        <a:rPr lang="en-US" sz="1600" b="1" i="0" u="none" strike="noStrike" dirty="0">
                          <a:solidFill>
                            <a:srgbClr val="92D05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B0F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IRG（0）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B0F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IRG(1)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B0F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IRG（2</a:t>
                      </a:r>
                      <a:r>
                        <a:rPr lang="ja-JP" altLang="en-US" sz="1600" b="1" i="0" u="none" strike="noStrike" dirty="0" err="1">
                          <a:solidFill>
                            <a:srgbClr val="00B0F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ｈ</a:t>
                      </a:r>
                      <a:r>
                        <a:rPr lang="en-US" sz="1600" b="1" i="0" u="none" strike="noStrike" dirty="0">
                          <a:solidFill>
                            <a:srgbClr val="00B0F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GH（0）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GH(1)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GH(2</a:t>
                      </a:r>
                      <a:r>
                        <a:rPr lang="ja-JP" altLang="en-US" sz="1600" b="1" i="0" u="none" strike="noStrike" dirty="0" err="1">
                          <a:solidFill>
                            <a:srgbClr val="FFC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ｈ</a:t>
                      </a:r>
                      <a:r>
                        <a:rPr lang="en-US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CPR（0）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CPR(1)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CPR(2</a:t>
                      </a:r>
                      <a:r>
                        <a:rPr lang="ja-JP" altLang="en-US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ｈ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3601107"/>
                  </a:ext>
                </a:extLst>
              </a:tr>
              <a:tr h="475353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（</a:t>
                      </a:r>
                      <a:r>
                        <a:rPr kumimoji="1" lang="en-US" altLang="ja-JP" sz="1600" dirty="0"/>
                        <a:t>mg/dl</a:t>
                      </a:r>
                      <a:r>
                        <a:rPr kumimoji="1" lang="ja-JP" altLang="en-US" sz="1600" dirty="0"/>
                        <a:t>）</a:t>
                      </a:r>
                      <a:endParaRPr kumimoji="1" lang="en-US" altLang="ja-JP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（</a:t>
                      </a:r>
                      <a:r>
                        <a:rPr kumimoji="1" lang="en-US" altLang="ja-JP" sz="1600" dirty="0" err="1"/>
                        <a:t>μU</a:t>
                      </a:r>
                      <a:r>
                        <a:rPr kumimoji="1" lang="en-US" altLang="ja-JP" sz="1600" dirty="0"/>
                        <a:t>/</a:t>
                      </a:r>
                      <a:r>
                        <a:rPr kumimoji="1" lang="ja-JP" altLang="en-US" sz="1600" dirty="0" err="1"/>
                        <a:t>ｍ</a:t>
                      </a:r>
                      <a:r>
                        <a:rPr kumimoji="1" lang="en-US" altLang="ja-JP" sz="1600" dirty="0"/>
                        <a:t>l</a:t>
                      </a:r>
                      <a:r>
                        <a:rPr kumimoji="1" lang="ja-JP" altLang="en-US" sz="1600" dirty="0"/>
                        <a:t>）</a:t>
                      </a:r>
                      <a:endParaRPr kumimoji="1" lang="en-US" altLang="ja-JP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（</a:t>
                      </a:r>
                      <a:r>
                        <a:rPr kumimoji="1" lang="en-US" altLang="ja-JP" sz="1600" dirty="0" err="1"/>
                        <a:t>pg</a:t>
                      </a:r>
                      <a:r>
                        <a:rPr kumimoji="1" lang="en-US" altLang="ja-JP" sz="1600" dirty="0"/>
                        <a:t>/ml</a:t>
                      </a:r>
                      <a:r>
                        <a:rPr kumimoji="1" lang="ja-JP" altLang="en-US" sz="1600" dirty="0"/>
                        <a:t>）</a:t>
                      </a:r>
                      <a:endParaRPr kumimoji="1" lang="en-US" altLang="ja-JP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（</a:t>
                      </a:r>
                      <a:r>
                        <a:rPr kumimoji="1" lang="en-US" altLang="ja-JP" sz="1600" dirty="0"/>
                        <a:t>ng/ml</a:t>
                      </a:r>
                      <a:r>
                        <a:rPr kumimoji="1" lang="ja-JP" altLang="en-US" sz="1600" dirty="0"/>
                        <a:t>）</a:t>
                      </a:r>
                      <a:endParaRPr kumimoji="1" lang="en-US" altLang="ja-JP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（</a:t>
                      </a:r>
                      <a:r>
                        <a:rPr kumimoji="1" lang="en-US" altLang="ja-JP" sz="1600" dirty="0"/>
                        <a:t>ng/ml</a:t>
                      </a:r>
                      <a:r>
                        <a:rPr kumimoji="1" lang="ja-JP" altLang="en-US" sz="1600" dirty="0"/>
                        <a:t>）</a:t>
                      </a:r>
                      <a:endParaRPr kumimoji="1" lang="en-US" altLang="ja-JP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3763207"/>
                  </a:ext>
                </a:extLst>
              </a:tr>
              <a:tr h="61798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117.3±5.46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126±</a:t>
                      </a:r>
                    </a:p>
                    <a:p>
                      <a:pPr algn="l" fontAlgn="ctr"/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4.86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139.2±9.71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2.29±</a:t>
                      </a:r>
                    </a:p>
                    <a:p>
                      <a:pPr algn="l" fontAlgn="ctr"/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0.18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6.09±</a:t>
                      </a:r>
                    </a:p>
                    <a:p>
                      <a:pPr algn="l" fontAlgn="ctr"/>
                      <a:r>
                        <a:rPr lang="en-US" altLang="ja-JP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0.96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25.3±</a:t>
                      </a:r>
                    </a:p>
                    <a:p>
                      <a:pPr algn="l" fontAlgn="ctr"/>
                      <a:r>
                        <a:rPr lang="en-US" altLang="ja-JP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2.49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19.6±</a:t>
                      </a:r>
                    </a:p>
                    <a:p>
                      <a:pPr algn="l" fontAlgn="ctr"/>
                      <a:r>
                        <a:rPr lang="en-US" altLang="ja-JP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1.70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35.4±</a:t>
                      </a:r>
                    </a:p>
                    <a:p>
                      <a:pPr algn="l" fontAlgn="ctr"/>
                      <a:r>
                        <a:rPr lang="en-US" altLang="ja-JP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5.66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1" i="0" u="none" strike="noStrike">
                          <a:solidFill>
                            <a:srgbClr val="0070C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46.9±</a:t>
                      </a:r>
                    </a:p>
                    <a:p>
                      <a:pPr algn="l" fontAlgn="ctr"/>
                      <a:r>
                        <a:rPr lang="en-US" altLang="ja-JP" sz="1600" b="1" i="0" u="none" strike="noStrike">
                          <a:solidFill>
                            <a:srgbClr val="0070C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7.56</a:t>
                      </a:r>
                      <a:endParaRPr lang="en-US" altLang="ja-JP" sz="1600" b="1" i="0" u="none" strike="noStrike" dirty="0">
                        <a:solidFill>
                          <a:srgbClr val="0070C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1" i="0" u="none" strike="noStrike">
                          <a:solidFill>
                            <a:srgbClr val="0070C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19.7±</a:t>
                      </a:r>
                    </a:p>
                    <a:p>
                      <a:pPr algn="l" fontAlgn="ctr"/>
                      <a:r>
                        <a:rPr lang="en-US" altLang="ja-JP" sz="1600" b="1" i="0" u="none" strike="noStrike">
                          <a:solidFill>
                            <a:srgbClr val="0070C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5.03</a:t>
                      </a:r>
                      <a:endParaRPr lang="en-US" altLang="ja-JP" sz="1600" b="1" i="0" u="none" strike="noStrike" dirty="0">
                        <a:solidFill>
                          <a:srgbClr val="0070C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1" i="0" u="none" strike="noStrike" dirty="0">
                          <a:solidFill>
                            <a:srgbClr val="E26B0A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0.7±</a:t>
                      </a:r>
                    </a:p>
                    <a:p>
                      <a:pPr algn="l" fontAlgn="ctr"/>
                      <a:r>
                        <a:rPr lang="en-US" altLang="ja-JP" sz="1600" b="1" i="0" u="none" strike="noStrike" dirty="0">
                          <a:solidFill>
                            <a:srgbClr val="E26B0A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0.13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1" i="0" u="none" strike="noStrike" dirty="0">
                          <a:solidFill>
                            <a:srgbClr val="E26B0A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</a:t>
                      </a:r>
                      <a:r>
                        <a:rPr lang="ja-JP" altLang="en-US" sz="1600" b="1" i="0" u="none" strike="noStrike" dirty="0">
                          <a:solidFill>
                            <a:srgbClr val="E26B0A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３</a:t>
                      </a:r>
                      <a:r>
                        <a:rPr lang="en-US" altLang="ja-JP" sz="1600" b="1" i="0" u="none" strike="noStrike" dirty="0">
                          <a:solidFill>
                            <a:srgbClr val="E26B0A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±</a:t>
                      </a:r>
                    </a:p>
                    <a:p>
                      <a:pPr algn="l" fontAlgn="ctr"/>
                      <a:r>
                        <a:rPr lang="en-US" altLang="ja-JP" sz="1600" b="1" i="0" u="none" strike="noStrike" dirty="0">
                          <a:solidFill>
                            <a:srgbClr val="E26B0A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0.02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1" i="0" u="none" strike="noStrike" dirty="0">
                          <a:solidFill>
                            <a:srgbClr val="E26B0A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0.3±</a:t>
                      </a:r>
                    </a:p>
                    <a:p>
                      <a:pPr algn="l" fontAlgn="ctr"/>
                      <a:r>
                        <a:rPr lang="en-US" altLang="ja-JP" sz="1600" b="1" i="0" u="none" strike="noStrike" dirty="0">
                          <a:solidFill>
                            <a:srgbClr val="E26B0A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0.07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1" i="0" u="none" strike="noStrike" dirty="0">
                          <a:solidFill>
                            <a:srgbClr val="0D0D0D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1.8±</a:t>
                      </a:r>
                    </a:p>
                    <a:p>
                      <a:pPr algn="l" fontAlgn="ctr"/>
                      <a:r>
                        <a:rPr lang="en-US" altLang="ja-JP" sz="1600" b="1" i="0" u="none" strike="noStrike" dirty="0">
                          <a:solidFill>
                            <a:srgbClr val="0D0D0D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0.15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1" i="0" u="none" strike="noStrike" dirty="0">
                          <a:solidFill>
                            <a:srgbClr val="0D0D0D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1.1±</a:t>
                      </a:r>
                    </a:p>
                    <a:p>
                      <a:pPr algn="l" fontAlgn="ctr"/>
                      <a:r>
                        <a:rPr lang="en-US" altLang="ja-JP" sz="1600" b="1" i="0" u="none" strike="noStrike" dirty="0">
                          <a:solidFill>
                            <a:srgbClr val="0D0D0D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1" i="0" u="none" strike="noStrike">
                          <a:solidFill>
                            <a:srgbClr val="0D0D0D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0.9±</a:t>
                      </a:r>
                    </a:p>
                    <a:p>
                      <a:pPr algn="l" fontAlgn="ctr"/>
                      <a:r>
                        <a:rPr lang="en-US" altLang="ja-JP" sz="1600" b="1" i="0" u="none" strike="noStrike">
                          <a:solidFill>
                            <a:srgbClr val="0D0D0D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0.15</a:t>
                      </a:r>
                      <a:endParaRPr lang="en-US" altLang="ja-JP" sz="1600" b="1" i="0" u="none" strike="noStrike" dirty="0">
                        <a:solidFill>
                          <a:srgbClr val="0D0D0D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9374901"/>
                  </a:ext>
                </a:extLst>
              </a:tr>
              <a:tr h="617981">
                <a:tc gridSpan="7">
                  <a:txBody>
                    <a:bodyPr/>
                    <a:lstStyle/>
                    <a:p>
                      <a:pPr algn="l" fontAlgn="ctr"/>
                      <a:endParaRPr lang="en-US" altLang="ja-JP" sz="16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altLang="ja-JP" sz="16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altLang="ja-JP" sz="1600" b="1" i="0" u="none" strike="noStrike" dirty="0">
                        <a:solidFill>
                          <a:srgbClr val="00B05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b="1" dirty="0"/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b="1" dirty="0"/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/>
                        <a:t>★★</a:t>
                      </a:r>
                      <a:endParaRPr kumimoji="1" lang="en-US" altLang="ja-JP" sz="1600" b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/>
                        <a:t>p</a:t>
                      </a:r>
                      <a:r>
                        <a:rPr kumimoji="1" lang="ja-JP" altLang="en-US" sz="1600" b="1" dirty="0"/>
                        <a:t>＜</a:t>
                      </a:r>
                      <a:r>
                        <a:rPr kumimoji="1" lang="en-US" altLang="ja-JP" sz="1600" b="1" dirty="0"/>
                        <a:t>0.01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/>
                        <a:t>vs</a:t>
                      </a:r>
                      <a:r>
                        <a:rPr kumimoji="1" lang="ja-JP" altLang="en-US" sz="1600" b="1" dirty="0"/>
                        <a:t>０</a:t>
                      </a:r>
                      <a:endParaRPr kumimoji="1" lang="en-US" altLang="ja-JP" sz="1600" b="1" dirty="0"/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/>
                        <a:t>★</a:t>
                      </a:r>
                      <a:endParaRPr kumimoji="1" lang="en-US" altLang="ja-JP" sz="1600" b="1" dirty="0"/>
                    </a:p>
                    <a:p>
                      <a:pPr algn="ctr"/>
                      <a:endParaRPr kumimoji="1" lang="ja-JP" alt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/>
                        <a:t>★</a:t>
                      </a:r>
                      <a:endParaRPr kumimoji="1" lang="en-US" altLang="ja-JP" sz="1600" b="1" dirty="0"/>
                    </a:p>
                    <a:p>
                      <a:pPr algn="ctr"/>
                      <a:r>
                        <a:rPr kumimoji="1" lang="ja-JP" altLang="en-US" sz="1600" b="1" dirty="0"/>
                        <a:t>ｐ＜</a:t>
                      </a:r>
                      <a:r>
                        <a:rPr kumimoji="1" lang="en-US" altLang="ja-JP" sz="1600" b="1" dirty="0"/>
                        <a:t>0.05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/>
                        <a:t>★★</a:t>
                      </a:r>
                      <a:endParaRPr kumimoji="1" lang="en-US" altLang="ja-JP" sz="1800" b="1" dirty="0"/>
                    </a:p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/>
                        <a:t>★★</a:t>
                      </a:r>
                      <a:endParaRPr kumimoji="1" lang="en-US" altLang="ja-JP" sz="1600" b="1" dirty="0"/>
                    </a:p>
                    <a:p>
                      <a:r>
                        <a:rPr kumimoji="1" lang="ja-JP" altLang="en-US" sz="1600" b="1" dirty="0"/>
                        <a:t>ｐ＜</a:t>
                      </a:r>
                      <a:r>
                        <a:rPr kumimoji="1" lang="en-US" altLang="ja-JP" sz="1600" b="1" dirty="0"/>
                        <a:t>0.01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9624169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200C11D-61FB-4EA6-B755-4DA227B41176}"/>
              </a:ext>
            </a:extLst>
          </p:cNvPr>
          <p:cNvSpPr txBox="1"/>
          <p:nvPr/>
        </p:nvSpPr>
        <p:spPr>
          <a:xfrm>
            <a:off x="1828800" y="333900"/>
            <a:ext cx="92930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健常者及びＤＭ症例における経静脈糖負荷試験追加法</a:t>
            </a:r>
            <a:endParaRPr kumimoji="1" lang="en-US" altLang="ja-JP" sz="2800" b="1" dirty="0"/>
          </a:p>
          <a:p>
            <a:pPr algn="ctr"/>
            <a:r>
              <a:rPr lang="ja-JP" altLang="en-US" sz="2800" b="1" dirty="0"/>
              <a:t>（インスリン感受性検査）</a:t>
            </a:r>
            <a:endParaRPr kumimoji="1" lang="en-US" altLang="ja-JP" sz="28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900C9FE-6539-48A6-8333-327590041593}"/>
              </a:ext>
            </a:extLst>
          </p:cNvPr>
          <p:cNvSpPr txBox="1"/>
          <p:nvPr/>
        </p:nvSpPr>
        <p:spPr>
          <a:xfrm>
            <a:off x="8701031" y="1094950"/>
            <a:ext cx="2483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/>
              <a:t>Ｎ＝</a:t>
            </a:r>
            <a:r>
              <a:rPr kumimoji="1" lang="en-US" altLang="ja-JP" sz="1400" b="1" dirty="0"/>
              <a:t>23</a:t>
            </a:r>
            <a:r>
              <a:rPr kumimoji="1" lang="ja-JP" altLang="en-US" sz="1400" b="1" dirty="0"/>
              <a:t>（</a:t>
            </a:r>
            <a:r>
              <a:rPr kumimoji="1" lang="en-US" altLang="ja-JP" sz="1400" b="1" dirty="0"/>
              <a:t>DM18</a:t>
            </a:r>
            <a:r>
              <a:rPr kumimoji="1" lang="ja-JP" altLang="en-US" sz="1400" b="1" dirty="0"/>
              <a:t>：</a:t>
            </a:r>
            <a:r>
              <a:rPr kumimoji="1" lang="en-US" altLang="ja-JP" sz="1400" b="1" dirty="0"/>
              <a:t>Normal 5)</a:t>
            </a:r>
            <a:endParaRPr kumimoji="1" lang="ja-JP" altLang="en-US" sz="14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E66BB37-020F-48F4-B3F3-E02AC9F2F6F8}"/>
              </a:ext>
            </a:extLst>
          </p:cNvPr>
          <p:cNvSpPr txBox="1"/>
          <p:nvPr/>
        </p:nvSpPr>
        <p:spPr>
          <a:xfrm>
            <a:off x="168676" y="4659215"/>
            <a:ext cx="122918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Ｇ</a:t>
            </a:r>
            <a:r>
              <a:rPr lang="en-US" altLang="ja-JP" sz="2000" b="1" dirty="0"/>
              <a:t>/</a:t>
            </a:r>
            <a:r>
              <a:rPr lang="ja-JP" altLang="en-US" sz="2000" b="1" dirty="0"/>
              <a:t>Ｃ（</a:t>
            </a:r>
            <a:r>
              <a:rPr lang="en-US" altLang="ja-JP" sz="2000" b="1" dirty="0"/>
              <a:t>Glucose Clearance</a:t>
            </a:r>
            <a:r>
              <a:rPr lang="ja-JP" altLang="en-US" sz="2000" b="1" dirty="0"/>
              <a:t>＝</a:t>
            </a:r>
            <a:r>
              <a:rPr lang="en-US" altLang="ja-JP" sz="2000" b="1" dirty="0"/>
              <a:t>3</a:t>
            </a:r>
            <a:r>
              <a:rPr lang="ja-JP" altLang="en-US" sz="2000" b="1" dirty="0"/>
              <a:t>（</a:t>
            </a:r>
            <a:r>
              <a:rPr lang="en-US" altLang="ja-JP" sz="2000" b="1" dirty="0"/>
              <a:t>※-</a:t>
            </a:r>
            <a:r>
              <a:rPr kumimoji="1" lang="ja-JP" altLang="en-US" sz="2000" b="1" dirty="0"/>
              <a:t>尿糖</a:t>
            </a:r>
            <a:r>
              <a:rPr lang="ja-JP" altLang="en-US" sz="2000" b="1" dirty="0"/>
              <a:t>量、</a:t>
            </a:r>
            <a:r>
              <a:rPr lang="en-US" altLang="ja-JP" sz="2000" b="1" dirty="0"/>
              <a:t>2h</a:t>
            </a:r>
            <a:r>
              <a:rPr kumimoji="1" lang="ja-JP" altLang="en-US" sz="2000" b="1" dirty="0"/>
              <a:t>）</a:t>
            </a:r>
            <a:r>
              <a:rPr kumimoji="1" lang="en-US" altLang="ja-JP" sz="2000" b="1" dirty="0"/>
              <a:t>/</a:t>
            </a:r>
            <a:r>
              <a:rPr lang="ja-JP" altLang="en-US" sz="2000" b="1" dirty="0"/>
              <a:t> </a:t>
            </a:r>
            <a:r>
              <a:rPr lang="en-US" altLang="ja-JP" sz="2000" b="1" dirty="0"/>
              <a:t>SSPG(2h</a:t>
            </a:r>
            <a:r>
              <a:rPr lang="ja-JP" altLang="en-US" sz="2000" b="1" dirty="0"/>
              <a:t>）</a:t>
            </a:r>
            <a:endParaRPr lang="en-US" altLang="ja-JP" sz="2000" b="1" dirty="0"/>
          </a:p>
          <a:p>
            <a:pPr algn="r"/>
            <a:r>
              <a:rPr lang="ja-JP" altLang="en-US" sz="2000" b="1" dirty="0"/>
              <a:t>（</a:t>
            </a:r>
            <a:r>
              <a:rPr lang="en-US" altLang="ja-JP" sz="2000" b="1" dirty="0"/>
              <a:t>※SGLT2</a:t>
            </a:r>
            <a:r>
              <a:rPr lang="ja-JP" altLang="en-US" sz="2000" b="1" dirty="0"/>
              <a:t>服用の場合は尿糖量を減）</a:t>
            </a:r>
            <a:endParaRPr lang="en-US" altLang="ja-JP" sz="2000" b="1" dirty="0"/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40229DF8-BD36-45D1-8334-2CC7D2F73E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579824"/>
              </p:ext>
            </p:extLst>
          </p:nvPr>
        </p:nvGraphicFramePr>
        <p:xfrm>
          <a:off x="791992" y="5175682"/>
          <a:ext cx="7247173" cy="1478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7074">
                  <a:extLst>
                    <a:ext uri="{9D8B030D-6E8A-4147-A177-3AD203B41FA5}">
                      <a16:colId xmlns:a16="http://schemas.microsoft.com/office/drawing/2014/main" val="3093321156"/>
                    </a:ext>
                  </a:extLst>
                </a:gridCol>
                <a:gridCol w="5410099">
                  <a:extLst>
                    <a:ext uri="{9D8B030D-6E8A-4147-A177-3AD203B41FA5}">
                      <a16:colId xmlns:a16="http://schemas.microsoft.com/office/drawing/2014/main" val="2248335716"/>
                    </a:ext>
                  </a:extLst>
                </a:gridCol>
              </a:tblGrid>
              <a:tr h="36601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Glucose Clearance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4369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ＤＭ</a:t>
                      </a:r>
                      <a:endParaRPr kumimoji="1" lang="en-US" altLang="ja-JP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b="1" dirty="0"/>
                        <a:t>1.98±0.13</a:t>
                      </a:r>
                      <a:r>
                        <a:rPr kumimoji="1" lang="ja-JP" altLang="en-US" b="1" dirty="0"/>
                        <a:t>　★</a:t>
                      </a:r>
                      <a:r>
                        <a:rPr kumimoji="1" lang="en-US" altLang="ja-JP" b="1" dirty="0"/>
                        <a:t>p&lt;0.05</a:t>
                      </a:r>
                      <a:r>
                        <a:rPr kumimoji="1" lang="ja-JP" altLang="en-US" b="1" dirty="0"/>
                        <a:t>　</a:t>
                      </a:r>
                      <a:r>
                        <a:rPr kumimoji="1" lang="en-US" altLang="ja-JP" b="1" dirty="0"/>
                        <a:t>vs Normal</a:t>
                      </a:r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355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Normal</a:t>
                      </a:r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b="1" dirty="0"/>
                        <a:t>3.38±0.50</a:t>
                      </a:r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864916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（正常範囲：</a:t>
                      </a:r>
                      <a:r>
                        <a:rPr kumimoji="1" lang="en-US" altLang="ja-JP" b="1" dirty="0"/>
                        <a:t>2.3-4.2 ml/kg/min</a:t>
                      </a:r>
                      <a:r>
                        <a:rPr kumimoji="1" lang="ja-JP" altLang="en-US" b="1" dirty="0"/>
                        <a:t>）</a:t>
                      </a:r>
                      <a:r>
                        <a:rPr kumimoji="1" lang="en-US" altLang="ja-JP" b="1" dirty="0"/>
                        <a:t>* </a:t>
                      </a:r>
                      <a:r>
                        <a:rPr kumimoji="1" lang="ja-JP" altLang="en-US" b="1" dirty="0"/>
                        <a:t>英文</a:t>
                      </a:r>
                      <a:r>
                        <a:rPr kumimoji="1" lang="en-US" altLang="ja-JP" b="1" dirty="0"/>
                        <a:t>7</a:t>
                      </a:r>
                      <a:r>
                        <a:rPr kumimoji="1" lang="ja-JP" altLang="en-US" b="1" dirty="0"/>
                        <a:t>例、計</a:t>
                      </a:r>
                      <a:r>
                        <a:rPr kumimoji="1" lang="en-US" altLang="ja-JP" b="1" dirty="0"/>
                        <a:t>12</a:t>
                      </a:r>
                      <a:r>
                        <a:rPr kumimoji="1" lang="ja-JP" altLang="en-US" b="1" dirty="0"/>
                        <a:t>名より決定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881581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62D2580-A86D-40A9-8FA0-E58A0FA43984}"/>
              </a:ext>
            </a:extLst>
          </p:cNvPr>
          <p:cNvSpPr txBox="1"/>
          <p:nvPr/>
        </p:nvSpPr>
        <p:spPr>
          <a:xfrm>
            <a:off x="11121887" y="1075597"/>
            <a:ext cx="10919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/>
              <a:t>M±</a:t>
            </a:r>
            <a:r>
              <a:rPr kumimoji="1" lang="ja-JP" altLang="en-US" sz="1400" b="1" dirty="0"/>
              <a:t>ＳＥ</a:t>
            </a:r>
          </a:p>
        </p:txBody>
      </p:sp>
    </p:spTree>
    <p:extLst>
      <p:ext uri="{BB962C8B-B14F-4D97-AF65-F5344CB8AC3E}">
        <p14:creationId xmlns:p14="http://schemas.microsoft.com/office/powerpoint/2010/main" val="15315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252</Words>
  <Application>Microsoft Office PowerPoint</Application>
  <PresentationFormat>ワイド画面</PresentationFormat>
  <Paragraphs>78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生活習慣病センター</cp:lastModifiedBy>
  <cp:revision>28</cp:revision>
  <dcterms:created xsi:type="dcterms:W3CDTF">2019-04-09T02:06:36Z</dcterms:created>
  <dcterms:modified xsi:type="dcterms:W3CDTF">2020-01-29T12:04:55Z</dcterms:modified>
</cp:coreProperties>
</file>